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32"/>
  </p:notesMasterIdLst>
  <p:handoutMasterIdLst>
    <p:handoutMasterId r:id="rId33"/>
  </p:handoutMasterIdLst>
  <p:sldIdLst>
    <p:sldId id="280" r:id="rId2"/>
    <p:sldId id="398" r:id="rId3"/>
    <p:sldId id="406" r:id="rId4"/>
    <p:sldId id="407" r:id="rId5"/>
    <p:sldId id="384" r:id="rId6"/>
    <p:sldId id="399" r:id="rId7"/>
    <p:sldId id="389" r:id="rId8"/>
    <p:sldId id="400" r:id="rId9"/>
    <p:sldId id="401" r:id="rId10"/>
    <p:sldId id="402" r:id="rId11"/>
    <p:sldId id="403" r:id="rId12"/>
    <p:sldId id="404" r:id="rId13"/>
    <p:sldId id="391" r:id="rId14"/>
    <p:sldId id="405" r:id="rId15"/>
    <p:sldId id="392" r:id="rId16"/>
    <p:sldId id="351" r:id="rId17"/>
    <p:sldId id="388" r:id="rId18"/>
    <p:sldId id="382" r:id="rId19"/>
    <p:sldId id="386" r:id="rId20"/>
    <p:sldId id="387" r:id="rId21"/>
    <p:sldId id="383" r:id="rId22"/>
    <p:sldId id="341" r:id="rId23"/>
    <p:sldId id="380" r:id="rId24"/>
    <p:sldId id="370" r:id="rId25"/>
    <p:sldId id="381" r:id="rId26"/>
    <p:sldId id="379" r:id="rId27"/>
    <p:sldId id="394" r:id="rId28"/>
    <p:sldId id="395" r:id="rId29"/>
    <p:sldId id="396" r:id="rId30"/>
    <p:sldId id="39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4" autoAdjust="0"/>
    <p:restoredTop sz="94629" autoAdjust="0"/>
  </p:normalViewPr>
  <p:slideViewPr>
    <p:cSldViewPr>
      <p:cViewPr varScale="1">
        <p:scale>
          <a:sx n="95" d="100"/>
          <a:sy n="95" d="100"/>
        </p:scale>
        <p:origin x="102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D10F357-8827-4D72-99FD-E4A83140C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2625"/>
            <a:ext cx="4556125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27525"/>
            <a:ext cx="5029200" cy="409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E394E4A-87AE-4AD8-8F61-BF9F929EFD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 of 7 slides—10:45-11:15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Heart brain: Neurologist Dr. Andrew Amour,</a:t>
            </a:r>
            <a:r>
              <a:rPr lang="en-US" baseline="0" dirty="0"/>
              <a:t> Montreal: small but complex nervous system of 40,000 neurons (sensory </a:t>
            </a:r>
            <a:r>
              <a:rPr lang="en-US" baseline="0" dirty="0" err="1"/>
              <a:t>neurites</a:t>
            </a:r>
            <a:r>
              <a:rPr lang="en-US" baseline="0" dirty="0"/>
              <a:t>) communicate with the brain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Gut brain: 100 million neurons, gut equipped with own reflexes and senses: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--emotions influenced by nerves in the gut---uses more than 30 neurotransmitters—95% of body’s serotonin is found in the bowels.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-95% of90% of fibers in the </a:t>
            </a:r>
            <a:r>
              <a:rPr lang="en-US" baseline="0" dirty="0" err="1"/>
              <a:t>vagus</a:t>
            </a:r>
            <a:r>
              <a:rPr lang="en-US" baseline="0" dirty="0"/>
              <a:t> nerve, the primary visceral nerve, carry information from the gut to the brain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/>
              <a:t>NEXT: how do these 6 brains interact around safety and threat?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9FC7B-B075-6649-95D5-CC9CAA055BD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3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download.ted.com</a:t>
            </a:r>
            <a:r>
              <a:rPr lang="en-US" dirty="0"/>
              <a:t>/talks/HeribertWatzke_2010G.mp3?apikey=489b859150fc58263f17110eeb44ed5fba4a3b22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9FC7B-B075-6649-95D5-CC9CAA055BD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58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0" dirty="0"/>
              <a:t> of 6 </a:t>
            </a:r>
            <a:r>
              <a:rPr lang="en-US" baseline="0" dirty="0" err="1"/>
              <a:t>sldes</a:t>
            </a:r>
            <a:r>
              <a:rPr lang="en-US" baseline="0" dirty="0"/>
              <a:t>—10:45-11:15</a:t>
            </a:r>
          </a:p>
          <a:p>
            <a:endParaRPr lang="en-US" baseline="0" dirty="0"/>
          </a:p>
          <a:p>
            <a:r>
              <a:rPr lang="en-US" baseline="0" dirty="0"/>
              <a:t>That is, human relationships ARE ALWAYS co-created</a:t>
            </a:r>
          </a:p>
          <a:p>
            <a:r>
              <a:rPr lang="en-US" baseline="0" dirty="0"/>
              <a:t>Our job is to become aware of how that happens for us and for our clients</a:t>
            </a:r>
          </a:p>
          <a:p>
            <a:endParaRPr lang="en-US" baseline="0" dirty="0"/>
          </a:p>
          <a:p>
            <a:r>
              <a:rPr lang="en-US" b="1" baseline="0" dirty="0"/>
              <a:t>NEXT: head, heart, gut exercise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9FC7B-B075-6649-95D5-CC9CAA055BD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7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A55EAA-6A30-4CC8-A51D-6362816E6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91018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83E4-774D-42BB-AAE0-20B0012A6F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18685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ECF33-95C4-4A17-B27D-E7C9C667CB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08542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FD80-4A32-4357-BFA4-C453DB4C4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08880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Chevron 11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D60C51-3B64-452F-B48F-0A460A3E4E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140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4A0BBC-21B9-458D-8E77-37C220409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097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B8D932-D703-4A36-9BDB-582B6BC21E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536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427EEC-AFF4-4C48-AF36-77588ABB4F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46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ABDAE-BC0D-497A-B7C3-6389861534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4804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F95F39-047E-4A46-BC1E-05CBE391B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904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Chevron 1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734751-2AC1-439B-835D-0603207CA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106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062732BB-FBB1-45AC-9DDB-C15606909F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4" r:id="rId2"/>
    <p:sldLayoutId id="2147483899" r:id="rId3"/>
    <p:sldLayoutId id="2147483900" r:id="rId4"/>
    <p:sldLayoutId id="2147483901" r:id="rId5"/>
    <p:sldLayoutId id="2147483902" r:id="rId6"/>
    <p:sldLayoutId id="2147483895" r:id="rId7"/>
    <p:sldLayoutId id="2147483903" r:id="rId8"/>
    <p:sldLayoutId id="2147483904" r:id="rId9"/>
    <p:sldLayoutId id="2147483896" r:id="rId10"/>
    <p:sldLayoutId id="2147483897" r:id="rId11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92018" y="5022271"/>
            <a:ext cx="8229600" cy="900257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endParaRPr lang="en-US" altLang="en-US" sz="2400" b="1"/>
          </a:p>
          <a:p>
            <a:pPr marR="0" algn="ctr" eaLnBrk="1" hangingPunct="1">
              <a:lnSpc>
                <a:spcPct val="90000"/>
              </a:lnSpc>
            </a:pPr>
            <a:r>
              <a:rPr lang="en-US" altLang="en-US" sz="2800" b="1"/>
              <a:t>Linda J. Page, Ph.D. and Patricia Kyle, Ph.D. </a:t>
            </a:r>
          </a:p>
          <a:p>
            <a:pPr marR="0" eaLnBrk="1" hangingPunct="1">
              <a:lnSpc>
                <a:spcPct val="90000"/>
              </a:lnSpc>
            </a:pPr>
            <a:endParaRPr lang="en-US" altLang="en-US" sz="2800" b="1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109" y="-1618816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dirty="0">
                <a:effectLst/>
              </a:rPr>
              <a:t>The Challenge of Presence: Courage to Integrate Our</a:t>
            </a:r>
            <a:r>
              <a:rPr lang="en-CA" sz="4000" dirty="0">
                <a:effectLst/>
              </a:rPr>
              <a:t> </a:t>
            </a:r>
            <a:r>
              <a:rPr lang="en-US" sz="4000" dirty="0">
                <a:effectLst/>
              </a:rPr>
              <a:t>Head, Heart &amp; Gut </a:t>
            </a:r>
          </a:p>
        </p:txBody>
      </p:sp>
      <p:pic>
        <p:nvPicPr>
          <p:cNvPr id="11268" name="Picture 3" descr="http://static.howstuffworks.com/gif/brain-intr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709" y="3213676"/>
            <a:ext cx="24384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1B025-541F-3942-850F-F8F5311CE29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3" descr="heart-brain-coaching-image-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471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 in our Guts</a:t>
            </a:r>
          </a:p>
        </p:txBody>
      </p:sp>
      <p:pic>
        <p:nvPicPr>
          <p:cNvPr id="6" name="Content Placeholder 5" descr="gut brain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" r="2778"/>
          <a:stretch>
            <a:fillRect/>
          </a:stretch>
        </p:blipFill>
        <p:spPr>
          <a:xfrm>
            <a:off x="695035" y="1325419"/>
            <a:ext cx="3646055" cy="486294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802A3-BB92-4B4C-828D-BF79BC584F6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3091" y="1870364"/>
            <a:ext cx="35329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Connects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Digestion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Mood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Health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Thinking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r>
              <a:rPr lang="en-US" sz="2800" dirty="0"/>
              <a:t>(hormone highway)</a:t>
            </a:r>
          </a:p>
        </p:txBody>
      </p:sp>
    </p:spTree>
    <p:extLst>
      <p:ext uri="{BB962C8B-B14F-4D97-AF65-F5344CB8AC3E}">
        <p14:creationId xmlns:p14="http://schemas.microsoft.com/office/powerpoint/2010/main" val="2964010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Vagus</a:t>
            </a:r>
            <a:r>
              <a:rPr lang="en-US" dirty="0"/>
              <a:t> Nerve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674" y="1290782"/>
            <a:ext cx="235296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Connects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6 brains of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Head</a:t>
            </a:r>
          </a:p>
          <a:p>
            <a:r>
              <a:rPr lang="en-US" dirty="0"/>
              <a:t>Heart</a:t>
            </a:r>
          </a:p>
          <a:p>
            <a:r>
              <a:rPr lang="en-US" dirty="0"/>
              <a:t>Gut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(&amp; glands)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802A3-BB92-4B4C-828D-BF79BC584F6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 descr="Vagus-nerv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45" y="48881"/>
            <a:ext cx="5307118" cy="635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02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914400"/>
            <a:ext cx="8915400" cy="556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sz="28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When fear or shame interrupt this integration, </a:t>
            </a:r>
            <a:r>
              <a:rPr lang="en-CA" sz="2800" dirty="0"/>
              <a:t>the “heart brain“ of compassion shuts down &amp; the limbic brains “hijack” our prefrontal cortex</a:t>
            </a:r>
            <a:endParaRPr lang="en-US" sz="28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altLang="en-US" sz="28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Vulnerability and shame make it hard for us to feel empathy and compassion for others.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sz="28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The antidote to this is to develop courage</a:t>
            </a:r>
            <a:r>
              <a:rPr lang="en-CA" sz="2800" dirty="0"/>
              <a:t>—to encourage ourselves &amp; therefore others</a:t>
            </a:r>
            <a:endParaRPr lang="en-US" altLang="en-US" sz="28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altLang="en-US" sz="2800" dirty="0"/>
              <a:t>	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CA" sz="3600" dirty="0"/>
              <a:t>Our 3 Brain Areas Interact</a:t>
            </a:r>
            <a:endParaRPr lang="en-US" sz="3600" dirty="0"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Neuroception</a:t>
            </a:r>
            <a:r>
              <a:rPr lang="en-US" dirty="0"/>
              <a:t> &amp; Feelings of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8862"/>
          </a:xfrm>
        </p:spPr>
        <p:txBody>
          <a:bodyPr/>
          <a:lstStyle/>
          <a:p>
            <a:r>
              <a:rPr lang="en-US" dirty="0"/>
              <a:t>Our </a:t>
            </a:r>
            <a:r>
              <a:rPr lang="en-CA" dirty="0"/>
              <a:t>own AND OTHERS’ </a:t>
            </a:r>
            <a:r>
              <a:rPr lang="en-US" dirty="0"/>
              <a:t>6 brain</a:t>
            </a:r>
            <a:r>
              <a:rPr lang="en-CA" dirty="0"/>
              <a:t>/bodies </a:t>
            </a:r>
            <a:r>
              <a:rPr lang="en-US" dirty="0"/>
              <a:t>communicate with each other</a:t>
            </a:r>
            <a:r>
              <a:rPr lang="en-CA" dirty="0"/>
              <a:t> mostly without</a:t>
            </a:r>
            <a:r>
              <a:rPr lang="en-US" dirty="0"/>
              <a:t> awareness, constantly evaluating risk, triggering physiological responses</a:t>
            </a:r>
          </a:p>
          <a:p>
            <a:r>
              <a:rPr lang="en-CA" dirty="0"/>
              <a:t>In social engagement, when </a:t>
            </a:r>
            <a:r>
              <a:rPr lang="en-US" dirty="0"/>
              <a:t>safety is communicated in (by facial expressions, gestures, vocalizations), defensiveness down-regulates</a:t>
            </a:r>
          </a:p>
          <a:p>
            <a:r>
              <a:rPr lang="en-US" dirty="0"/>
              <a:t>Both parties enter a physiological state allowing for growth &amp; change </a:t>
            </a:r>
            <a:r>
              <a:rPr lang="en-US" sz="2400" dirty="0"/>
              <a:t>(Geller &amp; </a:t>
            </a:r>
            <a:r>
              <a:rPr lang="en-US" sz="2400" dirty="0" err="1"/>
              <a:t>Porges</a:t>
            </a:r>
            <a:r>
              <a:rPr lang="en-CA" sz="2400" dirty="0"/>
              <a:t>, 2014)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802A3-BB92-4B4C-828D-BF79BC584F6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49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915400" cy="5410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err="1"/>
              <a:t>Adlerians</a:t>
            </a:r>
            <a:r>
              <a:rPr lang="en-US" dirty="0"/>
              <a:t> have long recognized how important encouragement is to helping a client towards being healthy mentally and physically and developing courage.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sz="24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CA" dirty="0"/>
              <a:t>Nurturing our own brain integration</a:t>
            </a:r>
            <a:r>
              <a:rPr lang="en-US" dirty="0"/>
              <a:t> helps our clients to develop the “courage to be imperfect” </a:t>
            </a:r>
            <a:r>
              <a:rPr lang="en-CA" dirty="0"/>
              <a:t>that releases self- and other-compassion</a:t>
            </a:r>
            <a:endParaRPr lang="en-US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CA" dirty="0"/>
              <a:t>Question: How do we develop courage?</a:t>
            </a:r>
            <a:endParaRPr lang="en-US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4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altLang="en-US" sz="2400" dirty="0"/>
              <a:t>	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CA" sz="3600" dirty="0"/>
              <a:t>The Courage to Encourage</a:t>
            </a:r>
            <a:endParaRPr lang="en-US" sz="3600" dirty="0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50288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/>
              <a:t>Mindfulness action is cultivating a mind-state that is focused in the present moment in a non-judgmental way (Murphy, 2006)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lvl="1" eaLnBrk="1" hangingPunct="1">
              <a:defRPr/>
            </a:pPr>
            <a:r>
              <a:rPr lang="en-US" altLang="en-US" sz="2800" dirty="0"/>
              <a:t>Can be accomplished in many ways</a:t>
            </a:r>
          </a:p>
          <a:p>
            <a:pPr marL="392113" lvl="1" indent="0" eaLnBrk="1" hangingPunct="1">
              <a:buFont typeface="Verdana" panose="020B0604030504040204" pitchFamily="34" charset="0"/>
              <a:buNone/>
              <a:defRPr/>
            </a:pPr>
            <a:endParaRPr lang="en-US" altLang="en-US" sz="2800" dirty="0"/>
          </a:p>
          <a:p>
            <a:pPr lvl="1" eaLnBrk="1" hangingPunct="1">
              <a:defRPr/>
            </a:pPr>
            <a:r>
              <a:rPr lang="en-US" altLang="en-US" sz="2800" dirty="0"/>
              <a:t>Research is recommending that counselors, (psychotherapists), coaches, and counselor educators emphasize mindfulness in themselves </a:t>
            </a:r>
            <a:r>
              <a:rPr lang="en-CA" altLang="en-US" sz="2800" dirty="0"/>
              <a:t>&amp; </a:t>
            </a:r>
            <a:r>
              <a:rPr lang="en-US" altLang="en-US" sz="2800" dirty="0"/>
              <a:t>with their clients </a:t>
            </a:r>
            <a:r>
              <a:rPr lang="en-CA" altLang="en-US" sz="2800" dirty="0"/>
              <a:t>&amp;</a:t>
            </a:r>
            <a:r>
              <a:rPr lang="en-US" altLang="en-US" sz="2800" dirty="0"/>
              <a:t>				students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Mindfulness &amp; Brain Integration</a:t>
            </a: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08182"/>
            <a:ext cx="9016636" cy="566881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/>
              <a:t>Mindful Practice seems to develop sustained attention and foster compassion for self and empathy for others (</a:t>
            </a:r>
            <a:r>
              <a:rPr lang="en-US" altLang="en-US" sz="2400" dirty="0"/>
              <a:t>Campbell &amp; Christopher, 2012; Greason &amp; Cashwell, 2009)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800" dirty="0"/>
              <a:t>Mindfulness enriches both the work and the inner world of the counselor</a:t>
            </a:r>
            <a:r>
              <a:rPr lang="en-CA" altLang="en-US" sz="2800" dirty="0"/>
              <a:t>/therapist</a:t>
            </a:r>
            <a:r>
              <a:rPr lang="en-US" altLang="en-US" sz="2800" dirty="0"/>
              <a:t> </a:t>
            </a:r>
            <a:r>
              <a:rPr lang="en-US" altLang="en-US" sz="2400" dirty="0"/>
              <a:t>(Ponton, 2012)</a:t>
            </a:r>
          </a:p>
          <a:p>
            <a:pPr eaLnBrk="1" hangingPunct="1">
              <a:defRPr/>
            </a:pPr>
            <a:endParaRPr lang="en-US" altLang="en-US" sz="1600" dirty="0"/>
          </a:p>
          <a:p>
            <a:pPr eaLnBrk="1" hangingPunct="1">
              <a:defRPr/>
            </a:pPr>
            <a:endParaRPr lang="en-US" altLang="en-US" sz="1400" dirty="0"/>
          </a:p>
          <a:p>
            <a:pPr eaLnBrk="1" hangingPunct="1">
              <a:defRPr/>
            </a:pPr>
            <a:r>
              <a:rPr lang="en-US" altLang="en-US" sz="2800" dirty="0"/>
              <a:t>Mindfulness-informed psychotherapy </a:t>
            </a:r>
            <a:r>
              <a:rPr lang="en-CA" altLang="en-US" sz="2800" dirty="0"/>
              <a:t>identifies</a:t>
            </a:r>
            <a:r>
              <a:rPr lang="en-US" altLang="en-US" sz="2800" dirty="0"/>
              <a:t> a frame of reference based on mindfulness </a:t>
            </a:r>
            <a:r>
              <a:rPr lang="en-US" altLang="en-US" sz="2400" dirty="0"/>
              <a:t>(Germer, 2005)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altLang="en-US" sz="2400" dirty="0"/>
              <a:t>	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/>
              <a:t>Mindfulness &amp; Brain Integration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50288" cy="5105400"/>
          </a:xfrm>
        </p:spPr>
        <p:txBody>
          <a:bodyPr/>
          <a:lstStyle/>
          <a:p>
            <a:pPr eaLnBrk="1" hangingPunct="1"/>
            <a:r>
              <a:rPr lang="en-US" altLang="en-US" sz="2800"/>
              <a:t>Mindfulness is both an outcome (mindful awareness) and a process (mindful action)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Mindfulness Awareness: an abiding presence or awareness, a deep knowing that manifests as freedom of mind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Mindful Action: the systematic practice of intentionally attending in an open, caring, and discerning way  </a:t>
            </a:r>
          </a:p>
          <a:p>
            <a:pPr marL="1143000" lvl="4" indent="0" eaLnBrk="1" hangingPunct="1">
              <a:buFont typeface="Wingdings 2" panose="05020102010507070707" pitchFamily="18" charset="2"/>
              <a:buNone/>
            </a:pPr>
            <a:r>
              <a:rPr lang="en-US" altLang="en-US" sz="2400"/>
              <a:t>			(Shapiro &amp; Carlson, 2009)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Mindfulness &amp; Brain Integration</a:t>
            </a: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50288" cy="5105400"/>
          </a:xfrm>
        </p:spPr>
        <p:txBody>
          <a:bodyPr/>
          <a:lstStyle/>
          <a:p>
            <a:pPr eaLnBrk="1" hangingPunct="1"/>
            <a:r>
              <a:rPr lang="en-US" altLang="en-US" sz="3200"/>
              <a:t>Mindfulness comprises six skills: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What a person is doing: observing, describing, and participating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How the person is doing: nonjudgmentally, one-mindfully, and effectively</a:t>
            </a:r>
            <a:r>
              <a:rPr lang="en-US" altLang="en-US" sz="2800"/>
              <a:t> </a:t>
            </a:r>
          </a:p>
          <a:p>
            <a:pPr marL="1143000" lvl="4" indent="0" eaLnBrk="1" hangingPunct="1">
              <a:buFont typeface="Wingdings 2" panose="05020102010507070707" pitchFamily="18" charset="2"/>
              <a:buNone/>
            </a:pPr>
            <a:r>
              <a:rPr lang="en-US" altLang="en-US" sz="2400"/>
              <a:t>			</a:t>
            </a:r>
            <a:r>
              <a:rPr lang="en-US" altLang="en-US" sz="2800"/>
              <a:t>(Linehan, 1993)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Mindfulness &amp; Integration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134213-A05D-7D42-8F17-16BB55D5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735" y="1292523"/>
            <a:ext cx="8229600" cy="4541932"/>
          </a:xfrm>
        </p:spPr>
        <p:txBody>
          <a:bodyPr/>
          <a:lstStyle/>
          <a:p>
            <a:r>
              <a:rPr lang="en-CA" dirty="0"/>
              <a:t>Nurturance (rather than management) requires…</a:t>
            </a:r>
          </a:p>
          <a:p>
            <a:r>
              <a:rPr lang="en-CA" dirty="0"/>
              <a:t>Presence, which requires…</a:t>
            </a:r>
          </a:p>
          <a:p>
            <a:r>
              <a:rPr lang="en-CA" dirty="0"/>
              <a:t>Compassion, which requires…</a:t>
            </a:r>
          </a:p>
          <a:p>
            <a:r>
              <a:rPr lang="en-CA" dirty="0"/>
              <a:t>Courage, which requires…</a:t>
            </a:r>
          </a:p>
          <a:p>
            <a:r>
              <a:rPr lang="en-CA" dirty="0"/>
              <a:t>Mindfulness, which requires…</a:t>
            </a:r>
          </a:p>
          <a:p>
            <a:r>
              <a:rPr lang="en-CA" dirty="0"/>
              <a:t>Brain integration (Siegel), which requires…</a:t>
            </a:r>
          </a:p>
          <a:p>
            <a:r>
              <a:rPr lang="en-CA" dirty="0"/>
              <a:t>FACES, which one…</a:t>
            </a:r>
          </a:p>
          <a:p>
            <a:r>
              <a:rPr lang="en-CA" dirty="0"/>
              <a:t>EARNS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973962-D801-E248-A169-7B99BB64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41" y="0"/>
            <a:ext cx="8229600" cy="1143000"/>
          </a:xfrm>
        </p:spPr>
        <p:txBody>
          <a:bodyPr/>
          <a:lstStyle/>
          <a:p>
            <a:r>
              <a:rPr lang="en-CA" dirty="0"/>
              <a:t>Path to health &amp; healing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07430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50288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/>
              <a:t>Many paths to mindfulness awareness and action</a:t>
            </a:r>
            <a:r>
              <a:rPr lang="en-CA" altLang="en-US" sz="2800" dirty="0"/>
              <a:t>:</a:t>
            </a:r>
          </a:p>
          <a:p>
            <a:pPr lvl="1" eaLnBrk="1" hangingPunct="1">
              <a:defRPr/>
            </a:pPr>
            <a:r>
              <a:rPr lang="en-CA" altLang="en-US" sz="2800" dirty="0"/>
              <a:t>Nurturing relationships based on mutual presence &amp; mindful speech &amp; listening (collaborative, contingent conversations)               …(Siegel, 2010)</a:t>
            </a:r>
            <a:endParaRPr lang="en-US" altLang="en-US" sz="2800" dirty="0"/>
          </a:p>
          <a:p>
            <a:pPr lvl="1" eaLnBrk="1" hangingPunct="1">
              <a:defRPr/>
            </a:pPr>
            <a:r>
              <a:rPr lang="en-US" altLang="en-US" sz="2800" dirty="0"/>
              <a:t>Mindful yoga</a:t>
            </a:r>
            <a:r>
              <a:rPr lang="en-CA" altLang="en-US" sz="2800" dirty="0"/>
              <a:t>, </a:t>
            </a:r>
            <a:r>
              <a:rPr lang="en-US" altLang="en-US" sz="2800" dirty="0"/>
              <a:t>exercise</a:t>
            </a:r>
            <a:r>
              <a:rPr lang="en-CA" altLang="en-US" sz="2800" dirty="0"/>
              <a:t>, </a:t>
            </a:r>
            <a:r>
              <a:rPr lang="en-US" altLang="en-US" sz="2800" dirty="0" err="1"/>
              <a:t>breathin</a:t>
            </a:r>
            <a:r>
              <a:rPr lang="en-CA" altLang="en-US" sz="2800" dirty="0"/>
              <a:t>g, </a:t>
            </a:r>
            <a:r>
              <a:rPr lang="en-US" altLang="en-US" sz="2800" dirty="0"/>
              <a:t>walk</a:t>
            </a:r>
            <a:r>
              <a:rPr lang="en-CA" altLang="en-US" sz="2800" dirty="0"/>
              <a:t>ing, </a:t>
            </a:r>
            <a:r>
              <a:rPr lang="en-US" altLang="en-US" sz="2800" dirty="0"/>
              <a:t>driving</a:t>
            </a:r>
            <a:r>
              <a:rPr lang="en-CA" altLang="en-US" sz="2800" dirty="0"/>
              <a:t>, </a:t>
            </a:r>
            <a:r>
              <a:rPr lang="en-US" altLang="en-US" sz="2800" dirty="0"/>
              <a:t>consuming </a:t>
            </a:r>
          </a:p>
          <a:p>
            <a:pPr marL="392113" lvl="1" indent="0" eaLnBrk="1" hangingPunct="1">
              <a:buFont typeface="Verdana" panose="020B0604030504040204" pitchFamily="34" charset="0"/>
              <a:buNone/>
              <a:defRPr/>
            </a:pPr>
            <a:r>
              <a:rPr lang="en-US" altLang="en-US" sz="2800" dirty="0"/>
              <a:t>		</a:t>
            </a:r>
            <a:r>
              <a:rPr lang="en-CA" altLang="en-US" sz="2800" dirty="0"/>
              <a:t>…</a:t>
            </a:r>
            <a:r>
              <a:rPr lang="en-US" altLang="en-US" sz="2800" dirty="0"/>
              <a:t>(Niemiec, Rashid, &amp; Spinella, 2012)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Mindfulness &amp; Integration</a:t>
            </a: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/>
              <a:t>Research supports potentially positive therapeutic effects of fostering mindfulness </a:t>
            </a:r>
            <a:r>
              <a:rPr lang="en-CA" altLang="en-US" sz="2800" dirty="0"/>
              <a:t>for</a:t>
            </a:r>
            <a:r>
              <a:rPr lang="en-US" altLang="en-US" sz="2800" dirty="0"/>
              <a:t> clients </a:t>
            </a:r>
            <a:r>
              <a:rPr lang="en-CA" altLang="en-US" sz="2800" dirty="0"/>
              <a:t>who present with</a:t>
            </a:r>
            <a:r>
              <a:rPr lang="en-US" altLang="en-US" sz="2800" dirty="0"/>
              <a:t> a variety of issues, including depression and anxiety</a:t>
            </a:r>
          </a:p>
          <a:p>
            <a:pPr eaLnBrk="1" hangingPunct="1">
              <a:defRPr/>
            </a:pPr>
            <a:endParaRPr lang="en-US" altLang="en-US" sz="2800" dirty="0"/>
          </a:p>
          <a:p>
            <a:pPr eaLnBrk="1" hangingPunct="1">
              <a:defRPr/>
            </a:pPr>
            <a:r>
              <a:rPr lang="en-US" altLang="en-US" sz="2800" dirty="0"/>
              <a:t>Research is also supporting the potential positive influence of mindfulness on the</a:t>
            </a:r>
            <a:r>
              <a:rPr lang="en-CA" altLang="en-US" sz="2800" dirty="0"/>
              <a:t> therapist,</a:t>
            </a:r>
            <a:r>
              <a:rPr lang="en-US" altLang="en-US" sz="2800" dirty="0"/>
              <a:t> </a:t>
            </a:r>
            <a:r>
              <a:rPr lang="en-CA" altLang="en-US" sz="2800" dirty="0"/>
              <a:t>counselor</a:t>
            </a:r>
            <a:r>
              <a:rPr lang="en-US" altLang="en-US" sz="2800" dirty="0"/>
              <a:t> &amp; </a:t>
            </a:r>
            <a:r>
              <a:rPr lang="en-CA" altLang="en-US" sz="2800" dirty="0"/>
              <a:t>coach</a:t>
            </a:r>
            <a:r>
              <a:rPr lang="en-US" altLang="en-US" sz="2800" dirty="0"/>
              <a:t> – </a:t>
            </a:r>
            <a:r>
              <a:rPr lang="en-CA" altLang="en-US" sz="2800" dirty="0"/>
              <a:t>requires </a:t>
            </a:r>
            <a:r>
              <a:rPr lang="en-US" altLang="en-US" sz="2800" dirty="0"/>
              <a:t>fir</a:t>
            </a:r>
            <a:r>
              <a:rPr lang="en-CA" altLang="en-US" sz="2800" dirty="0"/>
              <a:t>st-</a:t>
            </a:r>
            <a:r>
              <a:rPr lang="en-US" altLang="en-US" sz="2800" dirty="0"/>
              <a:t> hand experience of mindfulness practice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altLang="en-US" sz="2400" dirty="0"/>
              <a:t>	(O’Driscoll, 2009; Baer, 2003; Kabat-Zinn, 2003)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Mindfulness &amp; Integration</a:t>
            </a: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915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Adler </a:t>
            </a:r>
          </a:p>
          <a:p>
            <a:pPr lvl="1" eaLnBrk="1" hangingPunct="1">
              <a:defRPr/>
            </a:pPr>
            <a:r>
              <a:rPr lang="en-US" altLang="en-US" sz="2400" dirty="0"/>
              <a:t>Social interest the measure of mental health</a:t>
            </a:r>
          </a:p>
          <a:p>
            <a:pPr lvl="1" eaLnBrk="1" hangingPunct="1">
              <a:defRPr/>
            </a:pPr>
            <a:r>
              <a:rPr lang="en-US" altLang="en-US" sz="2400" dirty="0"/>
              <a:t>Feeling connected to family &amp; community - developing a capacity for contributing</a:t>
            </a:r>
          </a:p>
          <a:p>
            <a:pPr lvl="1" eaLnBrk="1" hangingPunct="1">
              <a:defRPr/>
            </a:pPr>
            <a:r>
              <a:rPr lang="en-US" altLang="en-US" sz="2400" dirty="0"/>
              <a:t>Encouragement is key! </a:t>
            </a:r>
          </a:p>
          <a:p>
            <a:pPr marL="392113" lvl="1" indent="0" eaLnBrk="1" hangingPunct="1">
              <a:buFont typeface="Verdana" panose="020B0604030504040204" pitchFamily="34" charset="0"/>
              <a:buNone/>
              <a:defRPr/>
            </a:pPr>
            <a:endParaRPr lang="en-US" altLang="en-US" sz="1600" dirty="0"/>
          </a:p>
          <a:p>
            <a:pPr eaLnBrk="1" hangingPunct="1">
              <a:defRPr/>
            </a:pPr>
            <a:r>
              <a:rPr lang="en-US" altLang="en-US" sz="2400" dirty="0"/>
              <a:t>Research today </a:t>
            </a:r>
          </a:p>
          <a:p>
            <a:pPr lvl="1" eaLnBrk="1" hangingPunct="1">
              <a:defRPr/>
            </a:pPr>
            <a:r>
              <a:rPr lang="en-US" altLang="en-US" sz="2400" dirty="0"/>
              <a:t>Mindfulness action leads to a relaxed focused state of mind, which allows one to interact with the world in a balanced, efficient, calm manner (Murphy, 2006).</a:t>
            </a:r>
          </a:p>
          <a:p>
            <a:pPr marL="392113" lvl="1" indent="0" eaLnBrk="1" hangingPunct="1">
              <a:buFont typeface="Verdana" panose="020B0604030504040204" pitchFamily="34" charset="0"/>
              <a:buNone/>
              <a:defRPr/>
            </a:pPr>
            <a:endParaRPr lang="en-US" altLang="en-US" sz="1600" dirty="0"/>
          </a:p>
          <a:p>
            <a:pPr lvl="1" eaLnBrk="1" hangingPunct="1">
              <a:defRPr/>
            </a:pPr>
            <a:r>
              <a:rPr lang="en-US" altLang="en-US" sz="2400" dirty="0"/>
              <a:t>Siegel</a:t>
            </a:r>
          </a:p>
          <a:p>
            <a:pPr lvl="2" eaLnBrk="1" hangingPunct="1">
              <a:defRPr/>
            </a:pPr>
            <a:r>
              <a:rPr lang="en-US" altLang="en-US" sz="2400" dirty="0"/>
              <a:t>Integration of brain (body), mind &amp; relationships </a:t>
            </a:r>
          </a:p>
          <a:p>
            <a:pPr lvl="2" eaLnBrk="1" hangingPunct="1">
              <a:defRPr/>
            </a:pPr>
            <a:r>
              <a:rPr lang="en-US" altLang="en-US" sz="2400" dirty="0"/>
              <a:t>“Mindsight”=using awareness for integration</a:t>
            </a:r>
          </a:p>
          <a:p>
            <a:pPr lvl="4" eaLnBrk="1" hangingPunct="1">
              <a:defRPr/>
            </a:pPr>
            <a:r>
              <a:rPr lang="en-US" altLang="en-US" sz="2100" dirty="0"/>
              <a:t>         </a:t>
            </a:r>
            <a:r>
              <a:rPr lang="en-US" altLang="en-US" sz="2400" dirty="0"/>
              <a:t>Attunement</a:t>
            </a:r>
          </a:p>
          <a:p>
            <a:pPr lvl="4" eaLnBrk="1" hangingPunct="1">
              <a:defRPr/>
            </a:pPr>
            <a:endParaRPr lang="en-US" altLang="en-US" sz="2100" dirty="0"/>
          </a:p>
          <a:p>
            <a:pPr lvl="1" eaLnBrk="1" hangingPunct="1">
              <a:defRPr/>
            </a:pPr>
            <a:r>
              <a:rPr lang="en-US" altLang="en-US" sz="2400" dirty="0"/>
              <a:t>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/>
              <a:t>What Does It Mean to be Mentally Healthy?</a:t>
            </a:r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421688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u="sng" dirty="0">
                <a:solidFill>
                  <a:schemeClr val="tx2"/>
                </a:solidFill>
              </a:rPr>
              <a:t>Presence</a:t>
            </a:r>
            <a:r>
              <a:rPr lang="en-US" altLang="en-US" sz="2800" dirty="0"/>
              <a:t> – “openness to the unfolding of possibilities”.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800" dirty="0"/>
              <a:t>Presence prepares us for attunement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en-US" altLang="en-US" sz="2800" u="sng" dirty="0">
              <a:solidFill>
                <a:schemeClr val="tx2"/>
              </a:solidFill>
            </a:endParaRP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800" u="sng" dirty="0">
                <a:solidFill>
                  <a:schemeClr val="tx2"/>
                </a:solidFill>
              </a:rPr>
              <a:t>Attunement</a:t>
            </a:r>
            <a:r>
              <a:rPr lang="en-US" altLang="en-US" sz="2800" dirty="0"/>
              <a:t> – “how we focus our attention on others and take their essence into our own inner world”.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en-US" altLang="en-US" sz="280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800" dirty="0"/>
              <a:t>Other person experiences “feeling felt.” </a:t>
            </a:r>
          </a:p>
          <a:p>
            <a:pPr lvl="4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2400" dirty="0"/>
              <a:t>					(Siegel, 2010, p. 34)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en-US" altLang="en-US" sz="280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7538"/>
            <a:ext cx="8153401" cy="5254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/>
              <a:t>Siegel and Mindfulness</a:t>
            </a:r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7244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Flexible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Adaptive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Coherent			  </a:t>
            </a:r>
            <a:r>
              <a:rPr lang="en-US" dirty="0">
                <a:solidFill>
                  <a:schemeClr val="tx2"/>
                </a:solidFill>
              </a:rPr>
              <a:t>result of integration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Energized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Stable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dirty="0"/>
          </a:p>
          <a:p>
            <a:pPr marL="365760" indent="-256032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/>
              <a:t>“As complex systems we have a natural tendency to move toward maximizing complexity as we self-organize across time” (Siegel, 2010).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dirty="0"/>
          </a:p>
          <a:p>
            <a:pPr marL="365760" indent="-256032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/>
              <a:t>The FACES flow “is the way we become open to what is within us, and open to what is inside others” (Siegel, 2010).</a:t>
            </a:r>
          </a:p>
          <a:p>
            <a:pPr lvl="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500" dirty="0"/>
              <a:t>                   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3200" dirty="0"/>
              <a:t>FACES Pathway – </a:t>
            </a:r>
            <a:r>
              <a:rPr lang="en-US" sz="3100" dirty="0"/>
              <a:t>“A healthy mind comes from an integrated brain.”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657600" y="1981200"/>
            <a:ext cx="457200" cy="17526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421688" cy="4876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Our present state </a:t>
            </a:r>
          </a:p>
          <a:p>
            <a:pPr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	of scientific knowledge suggests </a:t>
            </a:r>
          </a:p>
          <a:p>
            <a:pPr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	that we can solidly affirm </a:t>
            </a:r>
          </a:p>
          <a:p>
            <a:pPr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	that kindness and compassion </a:t>
            </a:r>
          </a:p>
          <a:p>
            <a:pPr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	are to the brain what the breath is to life. </a:t>
            </a:r>
            <a:r>
              <a:rPr lang="en-US" altLang="en-US" sz="2800" b="1">
                <a:solidFill>
                  <a:schemeClr val="tx2"/>
                </a:solidFill>
              </a:rPr>
              <a:t>    				</a:t>
            </a:r>
            <a:r>
              <a:rPr lang="en-US" altLang="en-US" sz="2400">
                <a:solidFill>
                  <a:schemeClr val="tx2"/>
                </a:solidFill>
              </a:rPr>
              <a:t>(Siegel, 2010, p. 85)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en-US" altLang="en-US" sz="2800"/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en-US" altLang="en-US" sz="2800"/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617538"/>
            <a:ext cx="8001000" cy="754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Siegel and Mindfulness</a:t>
            </a:r>
            <a:endParaRPr lang="en-US" sz="4000" dirty="0"/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497888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How one “EARNS” brain restructuring: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3200" b="1" dirty="0"/>
              <a:t>E</a:t>
            </a:r>
            <a:r>
              <a:rPr lang="en-US" altLang="en-US" sz="2800" dirty="0"/>
              <a:t>xercise—benefits body </a:t>
            </a:r>
            <a:r>
              <a:rPr lang="en-US" altLang="en-US" sz="2800" i="1" dirty="0"/>
              <a:t>and</a:t>
            </a:r>
            <a:r>
              <a:rPr lang="en-US" altLang="en-US" sz="2800" dirty="0"/>
              <a:t> nervous system</a:t>
            </a:r>
          </a:p>
          <a:p>
            <a:pPr marL="392113" lvl="1" indent="0" eaLnBrk="1" hangingPunct="1">
              <a:lnSpc>
                <a:spcPct val="80000"/>
              </a:lnSpc>
              <a:buFont typeface="Verdana" panose="020B0604030504040204" pitchFamily="34" charset="0"/>
              <a:buNone/>
              <a:defRPr/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3200" b="1" dirty="0"/>
              <a:t>A</a:t>
            </a:r>
            <a:r>
              <a:rPr lang="en-US" altLang="en-US" sz="2800" dirty="0"/>
              <a:t>ttention—focusing activates neural firing</a:t>
            </a:r>
          </a:p>
          <a:p>
            <a:pPr marL="392113" lvl="1" indent="0" eaLnBrk="1" hangingPunct="1">
              <a:lnSpc>
                <a:spcPct val="80000"/>
              </a:lnSpc>
              <a:buFont typeface="Verdana" panose="020B0604030504040204" pitchFamily="34" charset="0"/>
              <a:buNone/>
              <a:defRPr/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3200" b="1" dirty="0"/>
              <a:t>R</a:t>
            </a:r>
            <a:r>
              <a:rPr lang="en-US" altLang="en-US" sz="2800" dirty="0"/>
              <a:t>eflection—especially on what is meaningful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3200" b="1" dirty="0"/>
              <a:t>N</a:t>
            </a:r>
            <a:r>
              <a:rPr lang="en-US" altLang="en-US" sz="2800" dirty="0"/>
              <a:t>ovelty—can stimulate growth of new neurons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3200" b="1" dirty="0"/>
              <a:t>S</a:t>
            </a:r>
            <a:r>
              <a:rPr lang="en-US" altLang="en-US" sz="2800" dirty="0"/>
              <a:t>ocial connections (is this why relationship important in counseling &amp; coaching?)</a:t>
            </a:r>
          </a:p>
          <a:p>
            <a:pPr marL="392113" lvl="1" indent="0" eaLnBrk="1" hangingPunct="1">
              <a:lnSpc>
                <a:spcPct val="80000"/>
              </a:lnSpc>
              <a:buFont typeface="Verdana" panose="020B0604030504040204" pitchFamily="34" charset="0"/>
              <a:buNone/>
              <a:defRPr/>
            </a:pPr>
            <a:r>
              <a:rPr lang="en-US" altLang="en-US" sz="2800" dirty="0"/>
              <a:t>					(Siegel, 2010)</a:t>
            </a:r>
          </a:p>
          <a:p>
            <a:pPr eaLnBrk="1" hangingPunct="1">
              <a:defRPr/>
            </a:pPr>
            <a:endParaRPr lang="en-US" altLang="en-US" sz="2800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58175" cy="609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/>
              <a:t>Brain Research &amp; Social Interest</a:t>
            </a:r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067800" cy="5638800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Improves the practice quality of counselors </a:t>
            </a:r>
            <a:r>
              <a:rPr lang="en-US" altLang="en-US" sz="2000" dirty="0"/>
              <a:t>(Goldberg, Del Re, Hoyt, &amp; Davis, 2014)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2400" dirty="0"/>
              <a:t>Reduces possible self-focus of counselors during the therapeutic process in order for the counselor/coach to avoid distractions that impede therapeutic work. </a:t>
            </a:r>
            <a:r>
              <a:rPr lang="en-US" altLang="en-US" sz="2000" dirty="0"/>
              <a:t>(Wei, Tsai, </a:t>
            </a:r>
            <a:r>
              <a:rPr lang="en-US" altLang="en-US" sz="2000" dirty="0" err="1"/>
              <a:t>Lannin</a:t>
            </a:r>
            <a:r>
              <a:rPr lang="en-US" altLang="en-US" sz="2000" dirty="0"/>
              <a:t>, Yi Du, &amp; Tucker, 2014)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2400" dirty="0"/>
              <a:t>Impacts the formation of the therapeutic alliance and maintaining unconditional regard for difficult clients. </a:t>
            </a:r>
            <a:r>
              <a:rPr lang="en-US" altLang="en-US" sz="2000" dirty="0"/>
              <a:t>(Davis &amp; Hayes, 2011)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2400" dirty="0"/>
              <a:t>Improves the effectiveness of whatever counseling or coaching approach is being utilized and strengthens the therapeutic alliance. </a:t>
            </a:r>
            <a:r>
              <a:rPr lang="en-US" altLang="en-US" sz="2000" dirty="0"/>
              <a:t>(Harris, 2013)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58175" cy="533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/>
              <a:t>Impact of Mindfulness on the Psychotherapist/Counselor/Coach</a:t>
            </a:r>
          </a:p>
        </p:txBody>
      </p:sp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067800" cy="5334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Results in better executive control by enhancing the client’s acceptance of their emotional states.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US" sz="2000" dirty="0"/>
              <a:t>					(</a:t>
            </a:r>
            <a:r>
              <a:rPr lang="en-US" sz="2000" dirty="0" err="1"/>
              <a:t>Teper</a:t>
            </a:r>
            <a:r>
              <a:rPr lang="en-US" sz="2000" dirty="0"/>
              <a:t> &amp; </a:t>
            </a:r>
            <a:r>
              <a:rPr lang="en-US" sz="2000" dirty="0" err="1"/>
              <a:t>Tinzlicht</a:t>
            </a:r>
            <a:r>
              <a:rPr lang="en-US" sz="2000" dirty="0"/>
              <a:t>, 2012)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It is important that counselors/coaches experience mindfulness practices themselves before utilizing them with clients. </a:t>
            </a:r>
            <a:r>
              <a:rPr lang="en-US" sz="2000" dirty="0"/>
              <a:t>( Hanley, </a:t>
            </a:r>
            <a:r>
              <a:rPr lang="en-US" sz="2000" dirty="0" err="1"/>
              <a:t>Abell</a:t>
            </a:r>
            <a:r>
              <a:rPr lang="en-US" sz="2000" dirty="0"/>
              <a:t>, Osborn, </a:t>
            </a:r>
            <a:r>
              <a:rPr lang="en-US" sz="2000" dirty="0" err="1"/>
              <a:t>Roehrig</a:t>
            </a:r>
            <a:r>
              <a:rPr lang="en-US" sz="2000" dirty="0"/>
              <a:t>, &amp; Canto, 2014)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Is effective with family and couples counseling to improve communication and relationship wellbeing. 						</a:t>
            </a:r>
            <a:r>
              <a:rPr lang="en-US" sz="2000" dirty="0"/>
              <a:t>(Gambrel &amp; Keeling, 2010)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58175" cy="533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/>
              <a:t>Impact of Mindfulness on the Psychotherapist/Counselor/Coach</a:t>
            </a:r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067800" cy="5334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Mindfulness practice  decreases stress in counselors –in-training and increases their self-compassion.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US" sz="2400" dirty="0"/>
              <a:t>				</a:t>
            </a:r>
            <a:r>
              <a:rPr lang="en-US" sz="2000" dirty="0"/>
              <a:t>(Newsome, Waldo, &amp; </a:t>
            </a:r>
            <a:r>
              <a:rPr lang="en-US" sz="2000" dirty="0" err="1"/>
              <a:t>Gruska</a:t>
            </a:r>
            <a:r>
              <a:rPr lang="en-US" sz="2000" dirty="0"/>
              <a:t>, 2012)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Helps counselors –in-training to develop therapeutic presence and acceptance and compassion for themselves and their clients. 		</a:t>
            </a:r>
            <a:r>
              <a:rPr lang="en-US" sz="2000" dirty="0"/>
              <a:t>(McCollum &amp; </a:t>
            </a:r>
            <a:r>
              <a:rPr lang="en-US" sz="2000" dirty="0" err="1"/>
              <a:t>Gehart</a:t>
            </a:r>
            <a:r>
              <a:rPr lang="en-US" sz="2000" dirty="0"/>
              <a:t>, 2010)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Helps counselors –in-training being more effective at creating the therapeutic alliance, especially affecting attentiveness and comfort with silence.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US" sz="2400" dirty="0"/>
              <a:t>					</a:t>
            </a:r>
            <a:r>
              <a:rPr lang="en-US" sz="2000" dirty="0"/>
              <a:t>(</a:t>
            </a:r>
            <a:r>
              <a:rPr lang="en-US" sz="2000" dirty="0" err="1"/>
              <a:t>Schomaker</a:t>
            </a:r>
            <a:r>
              <a:rPr lang="en-US" sz="2000" dirty="0"/>
              <a:t> &amp; Ricard, 2015)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58175" cy="533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/>
              <a:t>Impact of Mindfulness on </a:t>
            </a:r>
            <a:br>
              <a:rPr lang="en-US" sz="2800" dirty="0"/>
            </a:br>
            <a:r>
              <a:rPr lang="en-US" sz="2800" dirty="0"/>
              <a:t>Counselors-in-Training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134213-A05D-7D42-8F17-16BB55D5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/>
              <a:t>FACES--Brains that are…</a:t>
            </a:r>
          </a:p>
          <a:p>
            <a:pPr lvl="1"/>
            <a:r>
              <a:rPr lang="en-CA" sz="3200" dirty="0"/>
              <a:t>Flexible</a:t>
            </a:r>
          </a:p>
          <a:p>
            <a:pPr lvl="1"/>
            <a:r>
              <a:rPr lang="en-CA" sz="3200" dirty="0"/>
              <a:t>Adaptive</a:t>
            </a:r>
          </a:p>
          <a:p>
            <a:pPr lvl="1"/>
            <a:r>
              <a:rPr lang="en-CA" sz="3200" dirty="0"/>
              <a:t>Coherent</a:t>
            </a:r>
          </a:p>
          <a:p>
            <a:pPr lvl="1"/>
            <a:r>
              <a:rPr lang="en-CA" sz="3200" dirty="0"/>
              <a:t>Energized</a:t>
            </a:r>
          </a:p>
          <a:p>
            <a:pPr lvl="1"/>
            <a:r>
              <a:rPr lang="en-CA" sz="3200" dirty="0"/>
              <a:t>Stable</a:t>
            </a:r>
            <a:endParaRPr lang="en-CA" sz="3600" dirty="0"/>
          </a:p>
          <a:p>
            <a:endParaRPr lang="en-US" sz="3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973962-D801-E248-A169-7B99BB64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Path to health &amp; healing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1193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067800" cy="5334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Mindfulness practice  decreases stress in counselors –in-training and increases their self-compassion.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US" sz="2400" dirty="0"/>
              <a:t>				</a:t>
            </a:r>
            <a:r>
              <a:rPr lang="en-US" sz="2000" dirty="0"/>
              <a:t>(Newsome, Waldo, &amp; </a:t>
            </a:r>
            <a:r>
              <a:rPr lang="en-US" sz="2000" dirty="0" err="1"/>
              <a:t>Gruska</a:t>
            </a:r>
            <a:r>
              <a:rPr lang="en-US" sz="2000" dirty="0"/>
              <a:t>, 2012)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Helps counselors –in-training to develop therapeutic presence and acceptance and compassion for themselves and their clients. 		</a:t>
            </a:r>
            <a:r>
              <a:rPr lang="en-US" sz="2000" dirty="0"/>
              <a:t>(McCollum &amp; </a:t>
            </a:r>
            <a:r>
              <a:rPr lang="en-US" sz="2000" dirty="0" err="1"/>
              <a:t>Gehart</a:t>
            </a:r>
            <a:r>
              <a:rPr lang="en-US" sz="2000" dirty="0"/>
              <a:t>, 2010)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Helps counselors –in-training being more effective at creating the therapeutic alliance, especially affecting attentiveness and comfort with silence.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US" sz="2400" dirty="0"/>
              <a:t>					</a:t>
            </a:r>
            <a:r>
              <a:rPr lang="en-US" sz="2000" dirty="0"/>
              <a:t>(</a:t>
            </a:r>
            <a:r>
              <a:rPr lang="en-US" sz="2000" dirty="0" err="1"/>
              <a:t>Schomaker</a:t>
            </a:r>
            <a:r>
              <a:rPr lang="en-US" sz="2000" dirty="0"/>
              <a:t> &amp; Ricard, 2015)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58175" cy="533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/>
              <a:t>Impact of Mindfulness on </a:t>
            </a:r>
            <a:br>
              <a:rPr lang="en-US" sz="2800" dirty="0"/>
            </a:br>
            <a:r>
              <a:rPr lang="en-US" sz="2800" dirty="0"/>
              <a:t>Counselors-in-Training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134213-A05D-7D42-8F17-16BB55D5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/>
              <a:t>How one EARNS an integrated brain:</a:t>
            </a:r>
          </a:p>
          <a:p>
            <a:pPr lvl="1"/>
            <a:r>
              <a:rPr lang="en-CA" sz="3200" dirty="0"/>
              <a:t>Exercise</a:t>
            </a:r>
          </a:p>
          <a:p>
            <a:pPr lvl="1"/>
            <a:r>
              <a:rPr lang="en-CA" sz="3200" dirty="0"/>
              <a:t>Attention</a:t>
            </a:r>
          </a:p>
          <a:p>
            <a:pPr lvl="1"/>
            <a:r>
              <a:rPr lang="en-CA" sz="3200" dirty="0"/>
              <a:t>Reflection</a:t>
            </a:r>
          </a:p>
          <a:p>
            <a:pPr lvl="1"/>
            <a:r>
              <a:rPr lang="en-CA" sz="3200" dirty="0"/>
              <a:t>Novelty</a:t>
            </a:r>
          </a:p>
          <a:p>
            <a:pPr lvl="1"/>
            <a:r>
              <a:rPr lang="en-CA" sz="3200" dirty="0"/>
              <a:t>Social connections</a:t>
            </a:r>
          </a:p>
          <a:p>
            <a:endParaRPr lang="en-US" sz="3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973962-D801-E248-A169-7B99BB64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Path to health &amp; healing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973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914400"/>
            <a:ext cx="8878888" cy="556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2800" dirty="0"/>
              <a:t>Therapeutic Presence – bringing one’s whole self into the encounter with clients by being completely present in the moment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altLang="en-US" sz="2800" dirty="0"/>
              <a:t>		</a:t>
            </a:r>
            <a:r>
              <a:rPr lang="en-US" altLang="en-US" sz="2400" dirty="0"/>
              <a:t>(Geller, Greenberg &amp; Watson, 2010)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18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2800" dirty="0"/>
              <a:t>A therapists ability to be “present” with clients enhances the therapeutic relationship and promotes healing </a:t>
            </a:r>
            <a:r>
              <a:rPr lang="en-US" altLang="en-US" sz="2400" dirty="0"/>
              <a:t>(Geller &amp; Greenberg, 2011)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altLang="en-US" sz="18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/>
              <a:t>“Presence” </a:t>
            </a:r>
            <a:r>
              <a:rPr lang="en-CA" dirty="0"/>
              <a:t>refers to time &amp; space—physical place, social </a:t>
            </a:r>
            <a:r>
              <a:rPr lang="en-CA" dirty="0" err="1"/>
              <a:t>attunement</a:t>
            </a:r>
            <a:r>
              <a:rPr lang="en-CA" dirty="0"/>
              <a:t>, mental attention</a:t>
            </a:r>
            <a:endParaRPr lang="en-US" altLang="en-US" sz="24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altLang="en-US" sz="2400" dirty="0"/>
              <a:t>	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/>
              <a:t>Therapeutic Presence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 Physical Presence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440873"/>
            <a:ext cx="3091873" cy="4919785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Brain(s) in</a:t>
            </a:r>
          </a:p>
          <a:p>
            <a:pPr lvl="1"/>
            <a:r>
              <a:rPr lang="en-US" dirty="0"/>
              <a:t>Head</a:t>
            </a:r>
          </a:p>
          <a:p>
            <a:pPr lvl="1"/>
            <a:r>
              <a:rPr lang="en-US" dirty="0"/>
              <a:t>Heart</a:t>
            </a:r>
          </a:p>
          <a:p>
            <a:pPr lvl="1"/>
            <a:r>
              <a:rPr lang="en-US" dirty="0"/>
              <a:t>Guts</a:t>
            </a:r>
          </a:p>
          <a:p>
            <a:r>
              <a:rPr lang="en-US" dirty="0"/>
              <a:t>Convey multiple messages to our clients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802A3-BB92-4B4C-828D-BF79BC584F6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>
          <a:blip r:embed="rId3">
            <a:lum brigh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4" y="1369972"/>
            <a:ext cx="2870777" cy="50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507595" y="1716452"/>
            <a:ext cx="21012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Language</a:t>
            </a:r>
          </a:p>
          <a:p>
            <a:endParaRPr lang="en-US" dirty="0"/>
          </a:p>
          <a:p>
            <a:endParaRPr lang="en-CA" dirty="0"/>
          </a:p>
          <a:p>
            <a:endParaRPr lang="en-CA" dirty="0"/>
          </a:p>
          <a:p>
            <a:r>
              <a:rPr lang="en-US" dirty="0"/>
              <a:t>Emotions</a:t>
            </a:r>
          </a:p>
          <a:p>
            <a:endParaRPr lang="en-US" dirty="0"/>
          </a:p>
          <a:p>
            <a:endParaRPr lang="en-CA" dirty="0"/>
          </a:p>
          <a:p>
            <a:endParaRPr lang="en-CA"/>
          </a:p>
          <a:p>
            <a:r>
              <a:rPr lang="en-US"/>
              <a:t>Intuition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687455" y="1893455"/>
            <a:ext cx="1870363" cy="2309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10545" y="2596242"/>
            <a:ext cx="1916546" cy="41563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68521" y="3190702"/>
            <a:ext cx="1958570" cy="108111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12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11545" y="1119909"/>
            <a:ext cx="8878888" cy="533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CA" sz="2800" dirty="0"/>
              <a:t>Presence is required for us to be &amp; feel with another--compassion</a:t>
            </a:r>
            <a:endParaRPr lang="en-US" sz="28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endParaRPr lang="en-US" altLang="en-US" sz="16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CA" sz="2800" dirty="0"/>
              <a:t>Question: Why does compassion require courage? </a:t>
            </a:r>
            <a:r>
              <a:rPr lang="en-US" sz="2000" dirty="0"/>
              <a:t> </a:t>
            </a:r>
            <a:r>
              <a:rPr lang="en-CA" sz="2000" dirty="0"/>
              <a:t>(</a:t>
            </a:r>
            <a:r>
              <a:rPr lang="en-CA" sz="2000" dirty="0" err="1"/>
              <a:t>Geller</a:t>
            </a:r>
            <a:r>
              <a:rPr lang="en-CA" sz="2000" dirty="0"/>
              <a:t> &amp; </a:t>
            </a:r>
            <a:r>
              <a:rPr lang="en-CA" sz="2000" dirty="0" err="1"/>
              <a:t>Porges</a:t>
            </a:r>
            <a:r>
              <a:rPr lang="en-CA" sz="2000" dirty="0"/>
              <a:t>, 2014)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CA" dirty="0"/>
              <a:t>“Gut feelings” </a:t>
            </a:r>
            <a:r>
              <a:rPr lang="en-US" dirty="0"/>
              <a:t>fear</a:t>
            </a:r>
            <a:r>
              <a:rPr lang="en-CA" dirty="0"/>
              <a:t> or </a:t>
            </a:r>
            <a:r>
              <a:rPr lang="en-US" dirty="0"/>
              <a:t>shame</a:t>
            </a:r>
            <a:r>
              <a:rPr lang="en-CA" dirty="0"/>
              <a:t> (inferiority)</a:t>
            </a:r>
            <a:r>
              <a:rPr lang="en-US" dirty="0"/>
              <a:t> </a:t>
            </a:r>
            <a:r>
              <a:rPr lang="en-CA" dirty="0"/>
              <a:t>trigger us to narrow our attention to our own safety &amp; block </a:t>
            </a:r>
            <a:r>
              <a:rPr lang="en-US" dirty="0"/>
              <a:t>our ability to be “present” </a:t>
            </a:r>
            <a:r>
              <a:rPr lang="en-CA" dirty="0"/>
              <a:t>with </a:t>
            </a:r>
            <a:r>
              <a:rPr lang="en-US" dirty="0"/>
              <a:t>or others. </a:t>
            </a:r>
            <a:endParaRPr 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800" dirty="0"/>
              <a:t> </a:t>
            </a:r>
            <a:r>
              <a:rPr lang="en-US" sz="2000" dirty="0"/>
              <a:t> </a:t>
            </a:r>
            <a:r>
              <a:rPr lang="en-CA" sz="2000" dirty="0"/>
              <a:t>(</a:t>
            </a:r>
            <a:r>
              <a:rPr lang="en-CA" sz="2000" dirty="0" err="1"/>
              <a:t>Geller</a:t>
            </a:r>
            <a:r>
              <a:rPr lang="en-CA" sz="2000" dirty="0"/>
              <a:t> &amp; </a:t>
            </a:r>
            <a:r>
              <a:rPr lang="en-CA" sz="2000" dirty="0" err="1"/>
              <a:t>Porges</a:t>
            </a:r>
            <a:r>
              <a:rPr lang="en-CA" sz="2000" dirty="0"/>
              <a:t>, 2014)</a:t>
            </a:r>
            <a:endParaRPr lang="en-US" sz="20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altLang="en-US" sz="2400" dirty="0"/>
              <a:t>	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/>
              <a:t>Therapeutic Presence &amp; Our Brains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 in Our Heads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802A3-BB92-4B4C-828D-BF79BC584F6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triune brai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77" y="1348509"/>
            <a:ext cx="4633123" cy="477058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33091" y="1671782"/>
            <a:ext cx="4837545" cy="4655127"/>
          </a:xfrm>
          <a:solidFill>
            <a:schemeClr val="bg1"/>
          </a:solidFill>
        </p:spPr>
        <p:txBody>
          <a:bodyPr/>
          <a:lstStyle/>
          <a:p>
            <a:endParaRPr lang="en-US" sz="800" dirty="0">
              <a:solidFill>
                <a:srgbClr val="008000"/>
              </a:solidFill>
            </a:endParaRPr>
          </a:p>
          <a:p>
            <a:pPr algn="ctr"/>
            <a:r>
              <a:rPr lang="en-US" dirty="0" err="1">
                <a:solidFill>
                  <a:srgbClr val="008000"/>
                </a:solidFill>
              </a:rPr>
              <a:t>Neocortex</a:t>
            </a:r>
            <a:endParaRPr lang="en-US" dirty="0">
              <a:solidFill>
                <a:srgbClr val="008000"/>
              </a:solidFill>
            </a:endParaRPr>
          </a:p>
          <a:p>
            <a:pPr lvl="1" algn="ctr"/>
            <a:r>
              <a:rPr lang="en-US" dirty="0">
                <a:solidFill>
                  <a:srgbClr val="008000"/>
                </a:solidFill>
              </a:rPr>
              <a:t>Thinking, analyzing</a:t>
            </a:r>
          </a:p>
          <a:p>
            <a:pPr algn="ctr"/>
            <a:r>
              <a:rPr lang="en-US" dirty="0">
                <a:solidFill>
                  <a:srgbClr val="FFD703"/>
                </a:solidFill>
              </a:rPr>
              <a:t>Limbic </a:t>
            </a:r>
          </a:p>
          <a:p>
            <a:pPr lvl="1" algn="ctr"/>
            <a:r>
              <a:rPr lang="en-US" dirty="0">
                <a:solidFill>
                  <a:srgbClr val="FFD703"/>
                </a:solidFill>
              </a:rPr>
              <a:t>Stands on guard for threats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Reptilian</a:t>
            </a:r>
          </a:p>
          <a:p>
            <a:pPr lvl="1" algn="ctr"/>
            <a:r>
              <a:rPr lang="en-US" dirty="0" err="1">
                <a:solidFill>
                  <a:srgbClr val="FF0000"/>
                </a:solidFill>
              </a:rPr>
              <a:t>Survivial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D703"/>
              </a:solidFill>
            </a:endParaRPr>
          </a:p>
          <a:p>
            <a:pPr lvl="1"/>
            <a:endParaRPr lang="en-US" dirty="0">
              <a:solidFill>
                <a:srgbClr val="008000"/>
              </a:solidFill>
            </a:endParaRPr>
          </a:p>
          <a:p>
            <a:pPr lvl="1"/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Brains in Our Heads-Hemispheres</a:t>
            </a:r>
          </a:p>
        </p:txBody>
      </p:sp>
      <p:pic>
        <p:nvPicPr>
          <p:cNvPr id="7" name="Content Placeholder 6" descr="Brain hemisphe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93" r="-16593"/>
          <a:stretch>
            <a:fillRect/>
          </a:stretch>
        </p:blipFill>
        <p:spPr>
          <a:xfrm>
            <a:off x="1547091" y="1348509"/>
            <a:ext cx="8312727" cy="493221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802A3-BB92-4B4C-828D-BF79BC584F6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77454" y="2193636"/>
            <a:ext cx="1377300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</a:t>
            </a:r>
          </a:p>
          <a:p>
            <a:r>
              <a:rPr lang="en-US" sz="4000" dirty="0"/>
              <a:t>Matter</a:t>
            </a:r>
          </a:p>
          <a:p>
            <a:r>
              <a:rPr lang="en-US" sz="4000" dirty="0"/>
              <a:t>Of </a:t>
            </a:r>
          </a:p>
          <a:p>
            <a:r>
              <a:rPr lang="en-US" sz="4000" dirty="0"/>
              <a:t>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776ADC-8FBA-7F4D-985E-5C4CF95D7969}"/>
              </a:ext>
            </a:extLst>
          </p:cNvPr>
          <p:cNvSpPr txBox="1"/>
          <p:nvPr/>
        </p:nvSpPr>
        <p:spPr>
          <a:xfrm>
            <a:off x="2456296" y="3240490"/>
            <a:ext cx="49356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/>
              <a:t> </a:t>
            </a:r>
            <a:r>
              <a:rPr lang="en-CA" sz="2000"/>
              <a:t>(Geller &amp; Porges, 2014)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38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15729</TotalTime>
  <Words>1333</Words>
  <Application>Microsoft Office PowerPoint</Application>
  <PresentationFormat>On-screen Show (4:3)</PresentationFormat>
  <Paragraphs>274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Courier New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           The Challenge of Presence: Courage to Integrate Our Head, Heart &amp; Gut </vt:lpstr>
      <vt:lpstr>Path to health &amp; healing (1)</vt:lpstr>
      <vt:lpstr>Path to health &amp; healing (2)</vt:lpstr>
      <vt:lpstr>Path to health &amp; healing (3)</vt:lpstr>
      <vt:lpstr>Therapeutic Presence</vt:lpstr>
      <vt:lpstr>Our  Physical Presence</vt:lpstr>
      <vt:lpstr>Therapeutic Presence &amp; Our Brains</vt:lpstr>
      <vt:lpstr>Brains in Our Heads</vt:lpstr>
      <vt:lpstr>Brains in Our Heads-Hemispheres</vt:lpstr>
      <vt:lpstr>PowerPoint Presentation</vt:lpstr>
      <vt:lpstr>Brains in our Guts</vt:lpstr>
      <vt:lpstr>Vagus Nerve</vt:lpstr>
      <vt:lpstr>Our 3 Brain Areas Interact</vt:lpstr>
      <vt:lpstr>Neuroception &amp; Feelings of Safety</vt:lpstr>
      <vt:lpstr>The Courage to Encourage</vt:lpstr>
      <vt:lpstr>Mindfulness &amp; Brain Integration</vt:lpstr>
      <vt:lpstr>Mindfulness &amp; Brain Integration</vt:lpstr>
      <vt:lpstr>Mindfulness &amp; Brain Integration</vt:lpstr>
      <vt:lpstr>Mindfulness &amp; Integration</vt:lpstr>
      <vt:lpstr>Mindfulness &amp; Integration</vt:lpstr>
      <vt:lpstr>Mindfulness &amp; Integration</vt:lpstr>
      <vt:lpstr>What Does It Mean to be Mentally Healthy?</vt:lpstr>
      <vt:lpstr>Siegel and Mindfulness</vt:lpstr>
      <vt:lpstr>FACES Pathway – “A healthy mind comes from an integrated brain.”</vt:lpstr>
      <vt:lpstr>Siegel and Mindfulness</vt:lpstr>
      <vt:lpstr>Brain Research &amp; Social Interest</vt:lpstr>
      <vt:lpstr>Impact of Mindfulness on the Psychotherapist/Counselor/Coach</vt:lpstr>
      <vt:lpstr>Impact of Mindfulness on the Psychotherapist/Counselor/Coach</vt:lpstr>
      <vt:lpstr>Impact of Mindfulness on  Counselors-in-Training</vt:lpstr>
      <vt:lpstr>Impact of Mindfulness on  Counselors-in-Training</vt:lpstr>
    </vt:vector>
  </TitlesOfParts>
  <Company>boise state univesity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lrogien</dc:creator>
  <cp:lastModifiedBy>Camille Labelle</cp:lastModifiedBy>
  <cp:revision>148</cp:revision>
  <dcterms:created xsi:type="dcterms:W3CDTF">2002-10-06T16:12:01Z</dcterms:created>
  <dcterms:modified xsi:type="dcterms:W3CDTF">2017-05-24T17:30:37Z</dcterms:modified>
</cp:coreProperties>
</file>